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ink/ink1.xml" ContentType="application/inkml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85" r:id="rId2"/>
    <p:sldId id="789" r:id="rId3"/>
    <p:sldId id="1021" r:id="rId4"/>
    <p:sldId id="992" r:id="rId5"/>
    <p:sldId id="791" r:id="rId6"/>
    <p:sldId id="1015" r:id="rId7"/>
    <p:sldId id="1007" r:id="rId8"/>
    <p:sldId id="1009" r:id="rId9"/>
    <p:sldId id="1008" r:id="rId10"/>
    <p:sldId id="1014" r:id="rId11"/>
    <p:sldId id="1016" r:id="rId12"/>
    <p:sldId id="1022" r:id="rId13"/>
    <p:sldId id="752" r:id="rId14"/>
    <p:sldId id="1035" r:id="rId15"/>
    <p:sldId id="994" r:id="rId16"/>
    <p:sldId id="743" r:id="rId17"/>
    <p:sldId id="625" r:id="rId18"/>
    <p:sldId id="1010" r:id="rId19"/>
    <p:sldId id="1026" r:id="rId20"/>
    <p:sldId id="306" r:id="rId21"/>
    <p:sldId id="275" r:id="rId22"/>
    <p:sldId id="728" r:id="rId23"/>
    <p:sldId id="1025" r:id="rId24"/>
    <p:sldId id="266" r:id="rId25"/>
    <p:sldId id="265" r:id="rId26"/>
    <p:sldId id="264" r:id="rId27"/>
    <p:sldId id="1019" r:id="rId28"/>
    <p:sldId id="655" r:id="rId29"/>
    <p:sldId id="1036" r:id="rId30"/>
    <p:sldId id="1028" r:id="rId31"/>
    <p:sldId id="1030" r:id="rId32"/>
    <p:sldId id="283" r:id="rId33"/>
    <p:sldId id="1018" r:id="rId34"/>
    <p:sldId id="1023" r:id="rId35"/>
    <p:sldId id="350" r:id="rId36"/>
    <p:sldId id="1034" r:id="rId37"/>
    <p:sldId id="1033" r:id="rId38"/>
    <p:sldId id="327" r:id="rId39"/>
    <p:sldId id="1031" r:id="rId40"/>
    <p:sldId id="1024" r:id="rId41"/>
    <p:sldId id="100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4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PRL%20proposal\Mars%20SAR\New%20Microsoft%20Office%20Excel%20Worksheet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73649161623901"/>
          <c:y val="6.6250354882286394E-2"/>
          <c:w val="0.78026626320470249"/>
          <c:h val="0.73303215716225756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trendline>
            <c:spPr>
              <a:ln w="38100">
                <a:solidFill>
                  <a:srgbClr val="000000"/>
                </a:solidFill>
                <a:prstDash val="solid"/>
              </a:ln>
            </c:spPr>
            <c:trendlineType val="power"/>
            <c:dispRSqr val="0"/>
            <c:dispEq val="0"/>
          </c:trendline>
          <c:xVal>
            <c:numRef>
              <c:f>Sheet1!$B$33:$B$37</c:f>
              <c:numCache>
                <c:formatCode>General</c:formatCode>
                <c:ptCount val="5"/>
                <c:pt idx="0">
                  <c:v>0.4</c:v>
                </c:pt>
                <c:pt idx="1">
                  <c:v>1</c:v>
                </c:pt>
                <c:pt idx="2">
                  <c:v>2.4</c:v>
                </c:pt>
                <c:pt idx="3">
                  <c:v>5</c:v>
                </c:pt>
                <c:pt idx="4">
                  <c:v>9</c:v>
                </c:pt>
              </c:numCache>
            </c:numRef>
          </c:xVal>
          <c:yVal>
            <c:numRef>
              <c:f>Sheet1!$F$33:$F$37</c:f>
              <c:numCache>
                <c:formatCode>General</c:formatCode>
                <c:ptCount val="5"/>
                <c:pt idx="0">
                  <c:v>287.00805619048413</c:v>
                </c:pt>
                <c:pt idx="1">
                  <c:v>114.80322247619364</c:v>
                </c:pt>
                <c:pt idx="2">
                  <c:v>47.834676031746262</c:v>
                </c:pt>
                <c:pt idx="3">
                  <c:v>22.960644495238729</c:v>
                </c:pt>
                <c:pt idx="4">
                  <c:v>12.755913608465972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4CA-4E88-B8D3-D4FE16F7F6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953472"/>
        <c:axId val="56967936"/>
      </c:scatterChart>
      <c:valAx>
        <c:axId val="56953472"/>
        <c:scaling>
          <c:orientation val="minMax"/>
          <c:max val="9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Frequency ( GHz))</a:t>
                </a:r>
              </a:p>
            </c:rich>
          </c:tx>
          <c:layout>
            <c:manualLayout>
              <c:xMode val="edge"/>
              <c:yMode val="edge"/>
              <c:x val="0.46280991735537752"/>
              <c:y val="0.92893401015228461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81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56967936"/>
        <c:crosses val="autoZero"/>
        <c:crossBetween val="midCat"/>
      </c:valAx>
      <c:valAx>
        <c:axId val="569679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Penetration depth ( Cm) </a:t>
                </a:r>
              </a:p>
            </c:rich>
          </c:tx>
          <c:layout>
            <c:manualLayout>
              <c:xMode val="edge"/>
              <c:yMode val="edge"/>
              <c:x val="1.9972451790634012E-2"/>
              <c:y val="0.188106205094432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81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56953472"/>
        <c:crosses val="autoZero"/>
        <c:crossBetween val="midCat"/>
      </c:valAx>
      <c:spPr>
        <a:solidFill>
          <a:srgbClr val="FFFFFF"/>
        </a:solidFill>
        <a:ln w="12700">
          <a:solidFill>
            <a:srgbClr val="FFFFFF"/>
          </a:solidFill>
          <a:prstDash val="solid"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400" b="1" i="0" u="none" strike="noStrike" baseline="0">
          <a:solidFill>
            <a:srgbClr val="FF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05:15:1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5666 3550 24575,'0'-1'0,"0"0"0,0 0 0,1 0 0,-1 0 0,1 0 0,-1 0 0,0 0 0,1 0 0,0 0 0,-1 0 0,1 0 0,0 0 0,-1 1 0,1-1 0,0 0 0,0 0 0,0 1 0,0-2 0,24-13 0,-1 0 0,-12 3 0,-1-1 0,0 0 0,-1-1 0,0 0 0,-2 0 0,1-1 0,7-20 0,37-114 0,85-391 0,-116 424 0,11-214 0,-28-120 0,-6 347 0,1 62 0,-2 0 0,-8-41 0,7 64 0,-1 0 0,-1 1 0,-1-1 0,0 1 0,-2 0 0,-17-31 0,-34-47 0,-84-124 0,71 122 0,-137-141 0,181 210 0,-120-108 0,73 81 0,-2 2 0,-98-49 0,-176-67 0,102 73 0,203 82 0,-2 2 0,0 3 0,-72-6 0,-139 10 0,66 2 0,22-3 0,-711-9 0,826 16 0,-1 3 0,1 2 0,0 3 0,0 2 0,1 2 0,-93 37 0,26 1 0,-316 153 0,192-79 0,-65 37 0,256-128 0,0 2 0,2 3 0,-63 59 0,-137 150 0,229-221 0,1 0 0,1 2 0,1 1 0,1 0 0,-24 52 0,-56 171 0,58-134 0,-1 4 0,7 3 0,4 1 0,7 1 0,-18 256 0,37-286 0,-19 497 0,23-445 0,5 350 0,8-376 0,26 125 0,-13-106 0,6 41 0,18 131 0,-36-246 0,3-1 0,27 74 0,-13-44 0,19 79 0,32 109 0,-54-210 0,59 123 0,-77-182 0,3 3 0,0 1 0,15 20 0,-21-35 0,0 0 0,0 0 0,0-1 0,0 0 0,1 0 0,0 0 0,0-1 0,1 0 0,-1 0 0,12 5 0,10 0 0,1-1 0,0-1 0,0-2 0,0-1 0,31 1 0,-13-1 0,50 10 0,228 78 0,-6 23 0,-9-2 0,-195-78 0,1-5 0,186 24 0,247-20 0,448-57 0,-578-28 0,-335 34 0,0-4 0,150-60 0,-172 54 0,-3-3 0,0-2 0,71-52 0,-93 56 0,-2-2 0,0-1 0,-2-2 0,-2-1 0,43-60 0,-6-13 0,80-170 0,49-205 0,-162 372 0,-4 0 0,-6-2 0,-4 0 0,8-149 0,-17-460 0,-15 481 0,4-91 0,-3-266 0,-10 395 0,7 153 0,-3 0 0,-15-50 0,19 89-153,0 0 0,0 0 0,-1 0 0,-1 1 1,1-1-1,-8-8 0,11 16-142,-11-17-6531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B370-49B0-45DA-B7DF-BE75D1082F61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2B55F-9B6C-4DE2-A1DE-D3755379D89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2A75C0-D075-4E14-A906-3C2F6602709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geography.com/free-global-land-cover-land-use-data/" TargetMode="External"/><Relationship Id="rId2" Type="http://schemas.openxmlformats.org/officeDocument/2006/relationships/hyperlink" Target="https://gisgeography.com/free-global-dem-data-source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hyperlink" Target="https://gisgeography.com/contour-lines-topographic-map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in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5653" y="1219200"/>
            <a:ext cx="2786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Lesson 6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344" y="2776479"/>
            <a:ext cx="8254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/>
              <a:t> Sensors in Remote Sensing ( </a:t>
            </a:r>
            <a:r>
              <a:rPr lang="en-US" sz="4000" b="1" dirty="0" err="1"/>
              <a:t>Contd</a:t>
            </a:r>
            <a:r>
              <a:rPr lang="en-US" sz="4000" b="1" dirty="0"/>
              <a:t>)</a:t>
            </a:r>
          </a:p>
          <a:p>
            <a:r>
              <a:rPr lang="en-US" sz="4000" b="1" dirty="0"/>
              <a:t>( Lidar and Microwave sensors) 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FECA0-87B6-F69B-3D6B-E41ED3D17E43}"/>
              </a:ext>
            </a:extLst>
          </p:cNvPr>
          <p:cNvSpPr txBox="1"/>
          <p:nvPr/>
        </p:nvSpPr>
        <p:spPr>
          <a:xfrm>
            <a:off x="762000" y="1676400"/>
            <a:ext cx="25681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LIDAR APPLICATIONS</a:t>
            </a:r>
          </a:p>
          <a:p>
            <a:r>
              <a:rPr lang="en-IN" sz="2000" b="1" dirty="0"/>
              <a:t>tree structure and height</a:t>
            </a:r>
          </a:p>
          <a:p>
            <a:endParaRPr lang="en-IN" sz="2000" b="1" dirty="0">
              <a:hlinkClick r:id="rId2"/>
            </a:endParaRPr>
          </a:p>
          <a:p>
            <a:r>
              <a:rPr lang="en-IN" sz="2000" b="1" dirty="0">
                <a:hlinkClick r:id="rId2"/>
              </a:rPr>
              <a:t>digital elevation models</a:t>
            </a:r>
            <a:r>
              <a:rPr lang="en-IN" sz="2000" b="1" dirty="0"/>
              <a:t>.</a:t>
            </a:r>
          </a:p>
          <a:p>
            <a:endParaRPr lang="en-IN" sz="2000" b="1" dirty="0"/>
          </a:p>
          <a:p>
            <a:r>
              <a:rPr lang="en-IN" sz="2000" b="1" dirty="0"/>
              <a:t> </a:t>
            </a:r>
            <a:r>
              <a:rPr lang="en-IN" sz="2000" b="1" dirty="0">
                <a:hlinkClick r:id="rId3"/>
              </a:rPr>
              <a:t>Land cover</a:t>
            </a:r>
            <a:r>
              <a:rPr lang="en-IN" sz="2000" b="1" dirty="0"/>
              <a:t> </a:t>
            </a:r>
          </a:p>
          <a:p>
            <a:endParaRPr lang="en-IN" sz="2000" b="1" dirty="0">
              <a:hlinkClick r:id="rId4"/>
            </a:endParaRPr>
          </a:p>
          <a:p>
            <a:r>
              <a:rPr lang="en-IN" sz="2000" b="1" dirty="0">
                <a:hlinkClick r:id="rId4"/>
              </a:rPr>
              <a:t>topographic </a:t>
            </a:r>
            <a:r>
              <a:rPr lang="en-IN" sz="2000" b="1" dirty="0" err="1">
                <a:hlinkClick r:id="rId4"/>
              </a:rPr>
              <a:t>contours</a:t>
            </a:r>
            <a:r>
              <a:rPr lang="en-IN" sz="2000" b="1" dirty="0" err="1"/>
              <a:t>,i</a:t>
            </a:r>
            <a:endParaRPr lang="en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C3E32-92B7-85EA-9860-77ABE750B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64858"/>
            <a:ext cx="4953000" cy="33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51DDB-1C3E-ED86-FAEE-F995AB66DC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2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44AF9-F3E0-D0A5-0FC1-2A6E9F2C8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30"/>
          <a:stretch/>
        </p:blipFill>
        <p:spPr>
          <a:xfrm>
            <a:off x="114300" y="1143000"/>
            <a:ext cx="8915400" cy="39623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734D56-D168-36F3-AC18-773128D70D55}"/>
              </a:ext>
            </a:extLst>
          </p:cNvPr>
          <p:cNvSpPr txBox="1"/>
          <p:nvPr/>
        </p:nvSpPr>
        <p:spPr>
          <a:xfrm>
            <a:off x="457200" y="6553200"/>
            <a:ext cx="740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Atmospheric gases ( industrial </a:t>
            </a:r>
            <a:r>
              <a:rPr lang="en-US" dirty="0" err="1"/>
              <a:t>poluutants</a:t>
            </a:r>
            <a:r>
              <a:rPr lang="en-US" dirty="0"/>
              <a:t> So2, No2,etc) , aerosol, land surface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29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9CBAD-F7AB-4027-9DF8-F446CA7B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5704"/>
            <a:ext cx="8831873" cy="526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57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66AFE-B828-C085-E77C-37BC7E3C9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8"/>
          <a:stretch/>
        </p:blipFill>
        <p:spPr>
          <a:xfrm>
            <a:off x="381000" y="457200"/>
            <a:ext cx="8610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9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s://slideplayer.com/slide/8952173/27/images/8/Wavelength+Range+for+Passive+Microwav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28650"/>
            <a:ext cx="68580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51022-2971-45AA-A0E4-9359A1B6E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79056"/>
            <a:ext cx="5260895" cy="3097054"/>
          </a:xfrm>
          <a:prstGeom prst="rect">
            <a:avLst/>
          </a:prstGeom>
        </p:spPr>
      </p:pic>
      <p:pic>
        <p:nvPicPr>
          <p:cNvPr id="2050" name="Picture 2" descr="Thermal Imaging">
            <a:extLst>
              <a:ext uri="{FF2B5EF4-FFF2-40B4-BE49-F238E27FC236}">
                <a16:creationId xmlns:a16="http://schemas.microsoft.com/office/drawing/2014/main" id="{AF89D138-B9AC-426B-A572-6F1BFF34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96" y="2487931"/>
            <a:ext cx="3540204" cy="274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033867-34DE-B6EA-8219-EA41537E1E5B}"/>
              </a:ext>
            </a:extLst>
          </p:cNvPr>
          <p:cNvSpPr txBox="1"/>
          <p:nvPr/>
        </p:nvSpPr>
        <p:spPr>
          <a:xfrm>
            <a:off x="533400" y="5584985"/>
            <a:ext cx="792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</a:t>
            </a:r>
            <a:r>
              <a:rPr lang="en-US" b="1" i="1" dirty="0"/>
              <a:t>bolometer</a:t>
            </a:r>
            <a:r>
              <a:rPr lang="en-US" b="1" dirty="0"/>
              <a:t> is a device for measuring radiant heat by means of a material having a temperature-dependent electrical resistance</a:t>
            </a:r>
          </a:p>
          <a:p>
            <a:r>
              <a:rPr lang="en-US" b="1" dirty="0"/>
              <a:t>It absorbs radiation by which its temp increases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65615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Heatwave in In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1" y="1905000"/>
            <a:ext cx="3971924" cy="4572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3300" y="1143000"/>
            <a:ext cx="31432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Heat wave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B1F7A-5A3E-41D8-B9BB-300E6D09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FA5AE6-1A18-EAEA-FC71-AC7F16AEE4F0}"/>
              </a:ext>
            </a:extLst>
          </p:cNvPr>
          <p:cNvSpPr txBox="1"/>
          <p:nvPr/>
        </p:nvSpPr>
        <p:spPr>
          <a:xfrm flipH="1">
            <a:off x="1676400" y="2514600"/>
            <a:ext cx="9174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MICROWAVE SENSORS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386232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1120676"/>
            <a:ext cx="85215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An active optical remote sensing instrument</a:t>
            </a:r>
          </a:p>
          <a:p>
            <a:endParaRPr lang="en-US" sz="2400" b="1" dirty="0"/>
          </a:p>
          <a:p>
            <a:r>
              <a:rPr lang="en-US" sz="2400" b="1" dirty="0"/>
              <a:t>Non-imaging instrument</a:t>
            </a:r>
          </a:p>
          <a:p>
            <a:endParaRPr lang="en-US" sz="2400" b="1" dirty="0"/>
          </a:p>
          <a:p>
            <a:r>
              <a:rPr lang="en-US" sz="2400" b="1" dirty="0"/>
              <a:t>Instruments sends several pulses on ground and receive it in time</a:t>
            </a:r>
          </a:p>
          <a:p>
            <a:r>
              <a:rPr lang="en-US" sz="2400" b="1" dirty="0"/>
              <a:t> domain.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wave remote sensing risat iamge ಗೆ ಚಿತ್ರದ ಫಲಿತಾಂಶ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2600"/>
            <a:ext cx="9144000" cy="2790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122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1620" t="9772" r="3915" b="6897"/>
          <a:stretch>
            <a:fillRect/>
          </a:stretch>
        </p:blipFill>
        <p:spPr bwMode="auto">
          <a:xfrm>
            <a:off x="3429000" y="1219200"/>
            <a:ext cx="23622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540" t="9772" r="3915" b="6897"/>
          <a:stretch>
            <a:fillRect/>
          </a:stretch>
        </p:blipFill>
        <p:spPr bwMode="auto">
          <a:xfrm>
            <a:off x="6019800" y="1219200"/>
            <a:ext cx="2328862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733800"/>
            <a:ext cx="4800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38400" y="228600"/>
            <a:ext cx="4870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Why- IMAGING UNDER CLOUDY CONDITION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1219200"/>
            <a:ext cx="3048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1000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838200" y="6324600"/>
            <a:ext cx="17526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7000" y="6172200"/>
            <a:ext cx="180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consistency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38200" y="6629400"/>
            <a:ext cx="1752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43200" y="6488668"/>
            <a:ext cx="157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Temporal data </a:t>
            </a:r>
          </a:p>
        </p:txBody>
      </p:sp>
    </p:spTree>
    <p:extLst>
      <p:ext uri="{BB962C8B-B14F-4D97-AF65-F5344CB8AC3E}">
        <p14:creationId xmlns:p14="http://schemas.microsoft.com/office/powerpoint/2010/main" val="3747605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146" name="Picture 2" descr="G:\1 ALOS 2 data PI\20819\AUIG\assam\BRS-HH-ALOS2027223100-141124-WBDR1.5R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900000">
            <a:off x="4564574" y="2278146"/>
            <a:ext cx="2982005" cy="2984916"/>
          </a:xfrm>
          <a:prstGeom prst="rect">
            <a:avLst/>
          </a:prstGeom>
          <a:noFill/>
        </p:spPr>
      </p:pic>
      <p:pic>
        <p:nvPicPr>
          <p:cNvPr id="518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4451" y="3779045"/>
            <a:ext cx="1153715" cy="222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8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543050"/>
            <a:ext cx="32575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 rot="-360000">
            <a:off x="4788719" y="3257691"/>
            <a:ext cx="2686050" cy="688017"/>
          </a:xfrm>
          <a:prstGeom prst="ellipse">
            <a:avLst/>
          </a:prstGeom>
          <a:solidFill>
            <a:srgbClr val="FF000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ight Arrow 5"/>
          <p:cNvSpPr/>
          <p:nvPr/>
        </p:nvSpPr>
        <p:spPr>
          <a:xfrm>
            <a:off x="2743200" y="5657850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3657601" y="5723751"/>
            <a:ext cx="2107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Helps in long term data set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00350" y="4229100"/>
            <a:ext cx="12573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600201" y="1143000"/>
            <a:ext cx="10968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Penetration: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4686300"/>
            <a:ext cx="10342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24-11-2014 </a:t>
            </a:r>
          </a:p>
        </p:txBody>
      </p:sp>
    </p:spTree>
    <p:extLst>
      <p:ext uri="{BB962C8B-B14F-4D97-AF65-F5344CB8AC3E}">
        <p14:creationId xmlns:p14="http://schemas.microsoft.com/office/powerpoint/2010/main" val="1743195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D3293-E147-7A1B-1BFF-A8138926E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5"/>
          <a:stretch/>
        </p:blipFill>
        <p:spPr>
          <a:xfrm>
            <a:off x="-28460" y="1371600"/>
            <a:ext cx="9144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04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ChangeArrowheads="1"/>
          </p:cNvSpPr>
          <p:nvPr/>
        </p:nvSpPr>
        <p:spPr bwMode="auto">
          <a:xfrm>
            <a:off x="533400" y="457200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 dirty="0"/>
              <a:t>Penetration capability; </a:t>
            </a:r>
          </a:p>
        </p:txBody>
      </p:sp>
      <p:sp>
        <p:nvSpPr>
          <p:cNvPr id="6" name="Rectangle 5"/>
          <p:cNvSpPr/>
          <p:nvPr/>
        </p:nvSpPr>
        <p:spPr>
          <a:xfrm>
            <a:off x="914400" y="3429000"/>
            <a:ext cx="1676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0000"/>
                </a:solidFill>
              </a:rPr>
              <a:t>Ice layer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971800"/>
            <a:ext cx="1676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0000"/>
                </a:solidFill>
              </a:rPr>
              <a:t>Thin sheet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1028700" y="2324100"/>
            <a:ext cx="6858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</p:cNvCxnSpPr>
          <p:nvPr/>
        </p:nvCxnSpPr>
        <p:spPr>
          <a:xfrm rot="16200000" flipH="1">
            <a:off x="1676400" y="30480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Shape"/>
          <p:cNvGraphicFramePr>
            <a:graphicFrameLocks noGrp="1"/>
          </p:cNvGraphicFramePr>
          <p:nvPr/>
        </p:nvGraphicFramePr>
        <p:xfrm>
          <a:off x="2743200" y="1676400"/>
          <a:ext cx="6400800" cy="3939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9464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1106488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962400"/>
            <a:ext cx="573088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Arrow Connector 24"/>
          <p:cNvCxnSpPr>
            <a:stCxn id="7" idx="0"/>
          </p:cNvCxnSpPr>
          <p:nvPr/>
        </p:nvCxnSpPr>
        <p:spPr>
          <a:xfrm rot="16200000" flipH="1">
            <a:off x="1638300" y="3086100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276600"/>
            <a:ext cx="573088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867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Oval 27"/>
          <p:cNvSpPr/>
          <p:nvPr/>
        </p:nvSpPr>
        <p:spPr>
          <a:xfrm>
            <a:off x="3352800" y="6019800"/>
            <a:ext cx="762000" cy="609600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947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0200" y="2286000"/>
            <a:ext cx="26574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685800"/>
            <a:ext cx="358298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990600"/>
            <a:ext cx="3295664" cy="238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image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3733800"/>
            <a:ext cx="2509853" cy="26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" y="381000"/>
            <a:ext cx="9129713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5791200"/>
            <a:ext cx="883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05000" y="0"/>
            <a:ext cx="533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INTERACTION  WITH DIFFERENT PART OF VEGETATION</a:t>
            </a: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2895600" y="5257800"/>
            <a:ext cx="59353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itchFamily="34" charset="0"/>
              </a:rPr>
              <a:t>Penetration depth: (</a:t>
            </a:r>
            <a:r>
              <a:rPr lang="en-US" dirty="0" err="1">
                <a:solidFill>
                  <a:srgbClr val="FF0000"/>
                </a:solidFill>
                <a:latin typeface="Arial Black" pitchFamily="34" charset="0"/>
              </a:rPr>
              <a:t>Lemda</a:t>
            </a:r>
            <a:r>
              <a:rPr lang="en-US" dirty="0">
                <a:solidFill>
                  <a:srgbClr val="FF0000"/>
                </a:solidFill>
                <a:latin typeface="Arial Black" pitchFamily="34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latin typeface="Arial Black" pitchFamily="34" charset="0"/>
              </a:rPr>
              <a:t>sqrt</a:t>
            </a:r>
            <a:r>
              <a:rPr lang="en-US" dirty="0">
                <a:solidFill>
                  <a:srgbClr val="FF0000"/>
                </a:solidFill>
                <a:latin typeface="Arial Black" pitchFamily="34" charset="0"/>
              </a:rPr>
              <a:t>( E’))/(2*Pi*E”)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1905000"/>
            <a:ext cx="2286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91FE2-9BF1-0612-4B1B-8B8ABCC83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8600"/>
            <a:ext cx="89154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87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0"/>
            <a:ext cx="7010400" cy="453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0" y="4789488"/>
            <a:ext cx="8915400" cy="316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ACTIVE =&gt;</a:t>
            </a:r>
            <a:r>
              <a:rPr lang="en-US" b="1"/>
              <a:t> RADAR* ( SLAR/SAR, SCATTEROMETER, ALTIMETER)</a:t>
            </a:r>
          </a:p>
          <a:p>
            <a:r>
              <a:rPr lang="en-US" b="1">
                <a:solidFill>
                  <a:srgbClr val="FF0000"/>
                </a:solidFill>
              </a:rPr>
              <a:t>PASSIVE=&gt;</a:t>
            </a:r>
            <a:r>
              <a:rPr lang="en-US" b="1"/>
              <a:t> RADIOMETER</a:t>
            </a:r>
          </a:p>
          <a:p>
            <a:endParaRPr lang="en-US" b="1"/>
          </a:p>
          <a:p>
            <a:r>
              <a:rPr lang="en-US" b="1">
                <a:solidFill>
                  <a:srgbClr val="FF0000"/>
                </a:solidFill>
              </a:rPr>
              <a:t>ACTIVE- MODE OF OPERATION:</a:t>
            </a:r>
            <a:r>
              <a:rPr lang="en-US" b="1"/>
              <a:t> BISTATIC MODE, MONOSTATIC MODE</a:t>
            </a:r>
          </a:p>
          <a:p>
            <a:endParaRPr lang="en-US" b="1"/>
          </a:p>
          <a:p>
            <a:r>
              <a:rPr lang="en-US" b="1">
                <a:solidFill>
                  <a:srgbClr val="FF0000"/>
                </a:solidFill>
              </a:rPr>
              <a:t>TODAYS CONTEXT:</a:t>
            </a:r>
            <a:r>
              <a:rPr lang="en-US" b="1"/>
              <a:t> MONOSTATIC MODE ONLY  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u="sng"/>
              <a:t>*Acronym: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RA</a:t>
            </a:r>
            <a:r>
              <a:rPr lang="en-US"/>
              <a:t>dio </a:t>
            </a:r>
            <a:r>
              <a:rPr lang="en-US">
                <a:solidFill>
                  <a:srgbClr val="FF0000"/>
                </a:solidFill>
              </a:rPr>
              <a:t>D</a:t>
            </a:r>
            <a:r>
              <a:rPr lang="en-US"/>
              <a:t>etection </a:t>
            </a:r>
            <a:r>
              <a:rPr lang="en-US">
                <a:solidFill>
                  <a:srgbClr val="FF0000"/>
                </a:solidFill>
              </a:rPr>
              <a:t>A</a:t>
            </a:r>
            <a:r>
              <a:rPr lang="en-US"/>
              <a:t>nd </a:t>
            </a:r>
            <a:r>
              <a:rPr lang="en-US">
                <a:solidFill>
                  <a:srgbClr val="FF0000"/>
                </a:solidFill>
              </a:rPr>
              <a:t>R</a:t>
            </a:r>
            <a:r>
              <a:rPr lang="en-US"/>
              <a:t>anging</a:t>
            </a:r>
            <a:br>
              <a:rPr lang="en-US"/>
            </a:br>
            <a:endParaRPr lang="en-US"/>
          </a:p>
          <a:p>
            <a:endParaRPr lang="en-US" b="1"/>
          </a:p>
          <a:p>
            <a:pPr>
              <a:spcBef>
                <a:spcPct val="50000"/>
              </a:spcBef>
            </a:pPr>
            <a:endParaRPr lang="en-US" sz="2400" b="1"/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9600"/>
            <a:ext cx="2362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12725" y="36513"/>
            <a:ext cx="920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Bistatic</a:t>
            </a:r>
          </a:p>
        </p:txBody>
      </p:sp>
      <p:sp>
        <p:nvSpPr>
          <p:cNvPr id="16390" name="Text Box 7"/>
          <p:cNvSpPr txBox="1">
            <a:spLocks noChangeArrowheads="1"/>
          </p:cNvSpPr>
          <p:nvPr/>
        </p:nvSpPr>
        <p:spPr bwMode="auto">
          <a:xfrm>
            <a:off x="3032125" y="112713"/>
            <a:ext cx="1289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Monostatic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38600" y="1828800"/>
            <a:ext cx="762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05688" y="6329363"/>
            <a:ext cx="1738312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s://slideplayer.com/slide/8952173/27/images/8/Wavelength+Range+for+Passive+Microwav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28650"/>
            <a:ext cx="6858000" cy="5143501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70423B-BC24-CEC2-A4E8-89D27A547AD6}"/>
                  </a:ext>
                </a:extLst>
              </p14:cNvPr>
              <p14:cNvContentPartPr/>
              <p14:nvPr/>
            </p14:nvContentPartPr>
            <p14:xfrm>
              <a:off x="5330910" y="3261014"/>
              <a:ext cx="2183400" cy="2424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70423B-BC24-CEC2-A4E8-89D27A547A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1910" y="3252014"/>
                <a:ext cx="2201040" cy="244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14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2DFCDDE-771B-376F-650A-0886C842EEFB}"/>
              </a:ext>
            </a:extLst>
          </p:cNvPr>
          <p:cNvSpPr txBox="1">
            <a:spLocks/>
          </p:cNvSpPr>
          <p:nvPr/>
        </p:nvSpPr>
        <p:spPr>
          <a:xfrm>
            <a:off x="-13771" y="381000"/>
            <a:ext cx="7010400" cy="6248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rial" pitchFamily="34" charset="0"/>
                <a:cs typeface="Arial" pitchFamily="34" charset="0"/>
              </a:rPr>
              <a:t>Each time the laser is pulsed:</a:t>
            </a:r>
          </a:p>
          <a:p>
            <a:pPr lvl="1"/>
            <a:r>
              <a:rPr lang="en-US" b="1" dirty="0">
                <a:latin typeface="Arial" pitchFamily="34" charset="0"/>
                <a:cs typeface="Arial" pitchFamily="34" charset="0"/>
              </a:rPr>
              <a:t>Laser generates an optical pulse </a:t>
            </a:r>
          </a:p>
          <a:p>
            <a:pPr lvl="1"/>
            <a:r>
              <a:rPr lang="en-US" b="1" dirty="0">
                <a:latin typeface="Arial" pitchFamily="34" charset="0"/>
                <a:cs typeface="Arial" pitchFamily="34" charset="0"/>
              </a:rPr>
              <a:t>Pulse is reflected off an object and returns </a:t>
            </a:r>
          </a:p>
          <a:p>
            <a:pPr lvl="1">
              <a:buFont typeface="Arial" pitchFamily="34" charset="0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	to the system receiver</a:t>
            </a:r>
          </a:p>
          <a:p>
            <a:pPr lvl="1"/>
            <a:r>
              <a:rPr lang="en-US" b="1" dirty="0">
                <a:latin typeface="Arial" pitchFamily="34" charset="0"/>
                <a:cs typeface="Arial" pitchFamily="34" charset="0"/>
              </a:rPr>
              <a:t>Time measurement is converted to a distance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(the distance to the target and the </a:t>
            </a:r>
          </a:p>
          <a:p>
            <a:pPr lvl="1">
              <a:buFont typeface="Arial" pitchFamily="34" charset="0"/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	position of the airplane is then used to determine </a:t>
            </a:r>
          </a:p>
          <a:p>
            <a:pPr lvl="1">
              <a:buFont typeface="Arial" pitchFamily="34" charset="0"/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	the elevation and location)</a:t>
            </a:r>
          </a:p>
          <a:p>
            <a:pPr lvl="1"/>
            <a:r>
              <a:rPr lang="en-US" b="1" dirty="0">
                <a:latin typeface="Arial" pitchFamily="34" charset="0"/>
                <a:cs typeface="Arial" pitchFamily="34" charset="0"/>
              </a:rPr>
              <a:t>Multiple returns can be measured for each pulse</a:t>
            </a:r>
          </a:p>
          <a:p>
            <a:r>
              <a:rPr lang="en-US" sz="2800" b="1" dirty="0">
                <a:latin typeface="Arial" pitchFamily="34" charset="0"/>
                <a:cs typeface="Arial" pitchFamily="34" charset="0"/>
              </a:rPr>
              <a:t>Up to 200,000+ pulses/second</a:t>
            </a:r>
          </a:p>
        </p:txBody>
      </p:sp>
      <p:pic>
        <p:nvPicPr>
          <p:cNvPr id="3" name="Picture 2" descr="The Principle of LiDAR measurement: an echo is backscattered toward the...  | Download Scientific Diagram">
            <a:extLst>
              <a:ext uri="{FF2B5EF4-FFF2-40B4-BE49-F238E27FC236}">
                <a16:creationId xmlns:a16="http://schemas.microsoft.com/office/drawing/2014/main" id="{2BDE9964-1BC7-E947-71EB-26B4D344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89" y="685800"/>
            <a:ext cx="2554166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506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63" y="-66675"/>
            <a:ext cx="9031287" cy="699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F8A6F-C1CA-3671-30A5-51BCEE8BA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38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9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314450" y="1143000"/>
            <a:ext cx="6515100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100" dirty="0"/>
              <a:t>The most common form of </a:t>
            </a:r>
            <a:r>
              <a:rPr lang="en-US" sz="2100" b="1" dirty="0">
                <a:solidFill>
                  <a:srgbClr val="000099"/>
                </a:solidFill>
              </a:rPr>
              <a:t>imaging active 	 	  	               microwave sensors  is      RADAR</a:t>
            </a:r>
          </a:p>
        </p:txBody>
      </p:sp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1428750" y="1895988"/>
            <a:ext cx="6286500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100" dirty="0"/>
              <a:t>Non-imaging microwave sensors include </a:t>
            </a:r>
          </a:p>
          <a:p>
            <a:r>
              <a:rPr lang="en-US" sz="2100" b="1" dirty="0">
                <a:solidFill>
                  <a:srgbClr val="000099"/>
                </a:solidFill>
              </a:rPr>
              <a:t>	      </a:t>
            </a:r>
            <a:r>
              <a:rPr lang="en-US" sz="2100" b="1" u="sng" dirty="0">
                <a:solidFill>
                  <a:srgbClr val="000099"/>
                </a:solidFill>
              </a:rPr>
              <a:t>Altimeters </a:t>
            </a:r>
            <a:r>
              <a:rPr lang="en-US" sz="2100" b="1" dirty="0"/>
              <a:t> </a:t>
            </a:r>
            <a:r>
              <a:rPr lang="en-US" sz="2100" dirty="0"/>
              <a:t>and </a:t>
            </a:r>
            <a:r>
              <a:rPr lang="en-US" sz="2100" b="1" u="sng" dirty="0" err="1">
                <a:solidFill>
                  <a:srgbClr val="000099"/>
                </a:solidFill>
              </a:rPr>
              <a:t>scatterometers</a:t>
            </a:r>
            <a:r>
              <a:rPr lang="en-US" sz="2100" b="1" u="sng" dirty="0"/>
              <a:t>.</a:t>
            </a:r>
          </a:p>
        </p:txBody>
      </p:sp>
      <p:sp>
        <p:nvSpPr>
          <p:cNvPr id="9220" name="Rectangle 6"/>
          <p:cNvSpPr>
            <a:spLocks noChangeArrowheads="1"/>
          </p:cNvSpPr>
          <p:nvPr/>
        </p:nvSpPr>
        <p:spPr bwMode="auto">
          <a:xfrm>
            <a:off x="1200150" y="2648976"/>
            <a:ext cx="6515100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100" b="1" i="1" dirty="0">
                <a:solidFill>
                  <a:srgbClr val="0000CC"/>
                </a:solidFill>
              </a:rPr>
              <a:t>imaging radars </a:t>
            </a:r>
            <a:r>
              <a:rPr lang="en-US" sz="2100" dirty="0"/>
              <a:t>(side-looking) used to acquire  images (~1m - 1km)</a:t>
            </a:r>
          </a:p>
          <a:p>
            <a:endParaRPr lang="en-US" sz="2100" dirty="0"/>
          </a:p>
          <a:p>
            <a:r>
              <a:rPr lang="en-US" sz="2100" b="1" i="1" dirty="0">
                <a:solidFill>
                  <a:srgbClr val="0000CC"/>
                </a:solidFill>
              </a:rPr>
              <a:t>altimeters</a:t>
            </a:r>
            <a:r>
              <a:rPr lang="en-US" sz="2100" b="1" dirty="0">
                <a:solidFill>
                  <a:srgbClr val="0000CC"/>
                </a:solidFill>
              </a:rPr>
              <a:t> </a:t>
            </a:r>
            <a:r>
              <a:rPr lang="en-US" sz="2100" dirty="0"/>
              <a:t>(nadir-looking) to derive </a:t>
            </a:r>
            <a:r>
              <a:rPr lang="en-US" sz="2100" b="1" dirty="0"/>
              <a:t>surface height 	variations</a:t>
            </a:r>
          </a:p>
          <a:p>
            <a:r>
              <a:rPr lang="en-US" sz="2100" b="1" i="1" dirty="0" err="1">
                <a:solidFill>
                  <a:srgbClr val="0000CC"/>
                </a:solidFill>
              </a:rPr>
              <a:t>scatterometers</a:t>
            </a:r>
            <a:r>
              <a:rPr lang="en-US" sz="2100" dirty="0">
                <a:solidFill>
                  <a:srgbClr val="0000CC"/>
                </a:solidFill>
              </a:rPr>
              <a:t>  </a:t>
            </a:r>
            <a:r>
              <a:rPr lang="en-US" sz="2100" dirty="0"/>
              <a:t>to derive </a:t>
            </a:r>
            <a:r>
              <a:rPr lang="en-US" sz="2100" b="1" dirty="0"/>
              <a:t>reflectivity </a:t>
            </a:r>
            <a:r>
              <a:rPr lang="en-US" sz="2100" dirty="0"/>
              <a:t>as a function of 	incident angle, illumination direction, 	</a:t>
            </a:r>
            <a:r>
              <a:rPr lang="en-US" sz="2100" dirty="0" err="1"/>
              <a:t>polarisation</a:t>
            </a:r>
            <a:r>
              <a:rPr lang="en-US" sz="2100" dirty="0"/>
              <a:t>, etc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C034A6-D976-411C-A029-700FEB1702BE}"/>
              </a:ext>
            </a:extLst>
          </p:cNvPr>
          <p:cNvSpPr txBox="1"/>
          <p:nvPr/>
        </p:nvSpPr>
        <p:spPr>
          <a:xfrm>
            <a:off x="1600199" y="5347445"/>
            <a:ext cx="676128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50" dirty="0"/>
              <a:t>http://ecoursesonline.iasri.res.in/mod/page/view.php?id=124951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BE5B7-B0BB-C3EE-C543-4655463DA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990600"/>
            <a:ext cx="80962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49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85800"/>
            <a:ext cx="91440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44EE1-0E89-4453-8C0C-1F7FC7709FD9}"/>
              </a:ext>
            </a:extLst>
          </p:cNvPr>
          <p:cNvSpPr txBox="1"/>
          <p:nvPr/>
        </p:nvSpPr>
        <p:spPr>
          <a:xfrm>
            <a:off x="1143000" y="6182361"/>
            <a:ext cx="4700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https://crisp.nus.edu.sg/~research/tutorial/mw.htm</a:t>
            </a:r>
          </a:p>
        </p:txBody>
      </p:sp>
    </p:spTree>
    <p:extLst>
      <p:ext uri="{BB962C8B-B14F-4D97-AF65-F5344CB8AC3E}">
        <p14:creationId xmlns:p14="http://schemas.microsoft.com/office/powerpoint/2010/main" val="1574370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3886200" y="914400"/>
            <a:ext cx="38862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500"/>
              <a:t>Sliced image map of ERS-2,</a:t>
            </a:r>
          </a:p>
          <a:p>
            <a:pPr algn="ctr" eaLnBrk="0" hangingPunct="0"/>
            <a:r>
              <a:rPr lang="en-US" sz="1600">
                <a:cs typeface="Times New Roman" pitchFamily="18" charset="0"/>
              </a:rPr>
              <a:t>C – band Sigma-0 at 40</a:t>
            </a:r>
            <a:r>
              <a:rPr lang="en-US" sz="1600" baseline="30000">
                <a:cs typeface="Times New Roman" pitchFamily="18" charset="0"/>
              </a:rPr>
              <a:t>o</a:t>
            </a:r>
            <a:r>
              <a:rPr lang="en-US" sz="1600">
                <a:cs typeface="Times New Roman" pitchFamily="18" charset="0"/>
              </a:rPr>
              <a:t> of incidence angle.</a:t>
            </a:r>
            <a:r>
              <a:rPr lang="en-US" sz="1400"/>
              <a:t> </a:t>
            </a:r>
            <a:endParaRPr lang="en-US" sz="3200"/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8181975" y="5895975"/>
          <a:ext cx="96202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663138" imgH="663138" progId="">
                  <p:embed/>
                </p:oleObj>
              </mc:Choice>
              <mc:Fallback>
                <p:oleObj r:id="rId3" imgW="663138" imgH="663138" progId="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1975" y="5895975"/>
                        <a:ext cx="962025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733800" y="304800"/>
            <a:ext cx="4595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Response to surface material properties</a:t>
            </a:r>
          </a:p>
        </p:txBody>
      </p:sp>
      <p:pic>
        <p:nvPicPr>
          <p:cNvPr id="3079" name="Picture 2"/>
          <p:cNvPicPr>
            <a:picLocks noChangeAspect="1" noChangeArrowheads="1"/>
          </p:cNvPicPr>
          <p:nvPr/>
        </p:nvPicPr>
        <p:blipFill>
          <a:blip r:embed="rId5"/>
          <a:srcRect l="1251" t="20061" r="3751" b="6119"/>
          <a:stretch>
            <a:fillRect/>
          </a:stretch>
        </p:blipFill>
        <p:spPr bwMode="auto">
          <a:xfrm>
            <a:off x="2514600" y="2286000"/>
            <a:ext cx="6629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" y="228600"/>
            <a:ext cx="3429000" cy="3429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 l="22475" t="29616" r="8041" b="14279"/>
          <a:stretch>
            <a:fillRect/>
          </a:stretch>
        </p:blipFill>
        <p:spPr bwMode="auto">
          <a:xfrm>
            <a:off x="762000" y="914400"/>
            <a:ext cx="7696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Text Box 5"/>
          <p:cNvSpPr txBox="1">
            <a:spLocks noChangeArrowheads="1"/>
          </p:cNvSpPr>
          <p:nvPr/>
        </p:nvSpPr>
        <p:spPr bwMode="auto">
          <a:xfrm>
            <a:off x="1812925" y="6137275"/>
            <a:ext cx="4727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North Bihar: Gopal ganj – 20-9-2010</a:t>
            </a:r>
          </a:p>
        </p:txBody>
      </p:sp>
      <p:sp>
        <p:nvSpPr>
          <p:cNvPr id="55300" name="Text Box 6"/>
          <p:cNvSpPr txBox="1">
            <a:spLocks noChangeArrowheads="1"/>
          </p:cNvSpPr>
          <p:nvPr/>
        </p:nvSpPr>
        <p:spPr bwMode="auto">
          <a:xfrm>
            <a:off x="2057400" y="381000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Morning</a:t>
            </a:r>
          </a:p>
        </p:txBody>
      </p:sp>
      <p:sp>
        <p:nvSpPr>
          <p:cNvPr id="55301" name="Text Box 7"/>
          <p:cNvSpPr txBox="1">
            <a:spLocks noChangeArrowheads="1"/>
          </p:cNvSpPr>
          <p:nvPr/>
        </p:nvSpPr>
        <p:spPr bwMode="auto">
          <a:xfrm>
            <a:off x="5791200" y="381000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Evening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good_img-1"/>
          <p:cNvPicPr>
            <a:picLocks noChangeAspect="1" noChangeArrowheads="1"/>
          </p:cNvPicPr>
          <p:nvPr/>
        </p:nvPicPr>
        <p:blipFill>
          <a:blip r:embed="rId2">
            <a:lum bright="12000" contrast="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3"/>
          <a:srcRect l="1251" t="20061" r="3751" b="6119"/>
          <a:stretch>
            <a:fillRect/>
          </a:stretch>
        </p:blipFill>
        <p:spPr bwMode="auto">
          <a:xfrm>
            <a:off x="0" y="2286000"/>
            <a:ext cx="9144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1054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667000" y="22860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4" descr="radar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838200"/>
            <a:ext cx="2300287" cy="1752600"/>
          </a:xfrm>
          <a:prstGeom prst="rect">
            <a:avLst/>
          </a:prstGeom>
          <a:noFill/>
        </p:spPr>
      </p:pic>
      <p:pic>
        <p:nvPicPr>
          <p:cNvPr id="8" name="Picture 2" descr="http://blogs.airspacemag.com/moon/files/2010/05/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1054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1219200" y="5410200"/>
            <a:ext cx="24384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52600" y="5791200"/>
            <a:ext cx="9906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2971800"/>
            <a:ext cx="2133600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743200" y="2514600"/>
            <a:ext cx="480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Connect  to  Industry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Connect to Global Experts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Knowledge dissemination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Virtual laboratory 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Participation  in International Program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Members benefit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Image result for radar altime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0"/>
            <a:ext cx="7848600" cy="6858000"/>
          </a:xfrm>
          <a:prstGeom prst="rect">
            <a:avLst/>
          </a:prstGeom>
          <a:noFill/>
        </p:spPr>
      </p:pic>
      <p:pic>
        <p:nvPicPr>
          <p:cNvPr id="70660" name="Picture 4" descr="Related image"/>
          <p:cNvPicPr>
            <a:picLocks noChangeAspect="1" noChangeArrowheads="1"/>
          </p:cNvPicPr>
          <p:nvPr/>
        </p:nvPicPr>
        <p:blipFill>
          <a:blip r:embed="rId3"/>
          <a:srcRect l="56889" t="58907" b="23991"/>
          <a:stretch>
            <a:fillRect/>
          </a:stretch>
        </p:blipFill>
        <p:spPr bwMode="auto">
          <a:xfrm>
            <a:off x="6400800" y="4972050"/>
            <a:ext cx="1385888" cy="514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Image result for satellite radar scatterometer princi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819400"/>
            <a:ext cx="3557481" cy="242173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62000" y="457200"/>
            <a:ext cx="7010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 </a:t>
            </a:r>
            <a:r>
              <a:rPr lang="en-US" sz="2800" b="1" dirty="0" err="1"/>
              <a:t>scatterometer</a:t>
            </a:r>
            <a:r>
              <a:rPr lang="en-US" sz="2800" b="1" dirty="0"/>
              <a:t> is a microwave radar sensor used to measure the reflection or scattering effect produced while scanning the surface of the earth from an aircraft or a satellite.</a:t>
            </a:r>
          </a:p>
        </p:txBody>
      </p:sp>
      <p:pic>
        <p:nvPicPr>
          <p:cNvPr id="80900" name="Picture 4" descr="https://slideplayer.com/slide/13225184/79/images/10/Backscatter+as+a+Function+of+Wind+Speed+and+Incidence+Ang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119" y="2273082"/>
            <a:ext cx="3316976" cy="2603718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9007" y="5029200"/>
            <a:ext cx="1371600" cy="13716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739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Principle of LiDAR measurement: an echo is backscattered toward the...  | Download Scientific Diagram">
            <a:extLst>
              <a:ext uri="{FF2B5EF4-FFF2-40B4-BE49-F238E27FC236}">
                <a16:creationId xmlns:a16="http://schemas.microsoft.com/office/drawing/2014/main" id="{2319C929-AC9E-4AC9-9823-1B29A5C3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9" y="857250"/>
            <a:ext cx="5108332" cy="3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30AC31-BFC5-4F61-861B-82FA6F7DAC94}"/>
              </a:ext>
            </a:extLst>
          </p:cNvPr>
          <p:cNvSpPr txBox="1"/>
          <p:nvPr/>
        </p:nvSpPr>
        <p:spPr>
          <a:xfrm>
            <a:off x="325315" y="1393581"/>
            <a:ext cx="1899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LIDAR 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365F8-9500-4B2B-B2CA-E5195B0C2A5A}"/>
              </a:ext>
            </a:extLst>
          </p:cNvPr>
          <p:cNvSpPr txBox="1"/>
          <p:nvPr/>
        </p:nvSpPr>
        <p:spPr>
          <a:xfrm>
            <a:off x="997926" y="4632130"/>
            <a:ext cx="7148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Distance = (Speed of Light x Time of Flight) / 2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DB8F7-89A7-476F-B461-1B13FAF0CEF9}"/>
              </a:ext>
            </a:extLst>
          </p:cNvPr>
          <p:cNvSpPr txBox="1"/>
          <p:nvPr/>
        </p:nvSpPr>
        <p:spPr>
          <a:xfrm>
            <a:off x="457200" y="6000750"/>
            <a:ext cx="795703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50" dirty="0"/>
              <a:t>https://www.earthdatascience.org/courses/use-data-open-source-python/data-stories/what-is-lidar-data/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1D63D-4729-517F-0F56-8ABCDE266212}"/>
              </a:ext>
            </a:extLst>
          </p:cNvPr>
          <p:cNvSpPr txBox="1"/>
          <p:nvPr/>
        </p:nvSpPr>
        <p:spPr>
          <a:xfrm flipH="1">
            <a:off x="2590800" y="166111"/>
            <a:ext cx="644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ACTIVE SENSOR: LIDAR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64617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081A32-04A0-13F5-5044-1AD4F1E58EF2}"/>
              </a:ext>
            </a:extLst>
          </p:cNvPr>
          <p:cNvSpPr txBox="1"/>
          <p:nvPr/>
        </p:nvSpPr>
        <p:spPr>
          <a:xfrm>
            <a:off x="1219200" y="1143000"/>
            <a:ext cx="5867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Agriculture. Differences in surface roughness are indicative of field ploughing, soil tillage, and crop harvesting.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Floods. ...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Land subsidence. ...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Snow cover. ...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Wildfires. ...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Wetlands.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80170-2F62-C66F-8174-245031F9E1C4}"/>
              </a:ext>
            </a:extLst>
          </p:cNvPr>
          <p:cNvSpPr txBox="1"/>
          <p:nvPr/>
        </p:nvSpPr>
        <p:spPr>
          <a:xfrm>
            <a:off x="838200" y="5562600"/>
            <a:ext cx="707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MAJOR ADVANTAGE: PENERATION THROUGH CLOUDS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900120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1F96CF-93D0-3018-C0C1-8A04FC581611}"/>
              </a:ext>
            </a:extLst>
          </p:cNvPr>
          <p:cNvSpPr txBox="1"/>
          <p:nvPr/>
        </p:nvSpPr>
        <p:spPr>
          <a:xfrm>
            <a:off x="76200" y="1524000"/>
            <a:ext cx="94932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Question bank</a:t>
            </a:r>
          </a:p>
          <a:p>
            <a:pPr marL="514350" indent="-514350">
              <a:buAutoNum type="arabicPeriod"/>
            </a:pPr>
            <a:r>
              <a:rPr lang="en-IN" sz="3200" b="1" dirty="0"/>
              <a:t>Explain working principle of Lidar</a:t>
            </a:r>
          </a:p>
          <a:p>
            <a:pPr marL="514350" indent="-514350">
              <a:buAutoNum type="arabicPeriod"/>
            </a:pPr>
            <a:r>
              <a:rPr lang="en-IN" sz="3200" b="1" dirty="0"/>
              <a:t>What are advantages of Thermal remote sensing</a:t>
            </a:r>
          </a:p>
          <a:p>
            <a:pPr marL="514350" indent="-514350">
              <a:buAutoNum type="arabicPeriod"/>
            </a:pPr>
            <a:r>
              <a:rPr lang="en-IN" sz="3200" b="1" dirty="0"/>
              <a:t>What are advantages of microwave remote sensing </a:t>
            </a:r>
          </a:p>
        </p:txBody>
      </p:sp>
    </p:spTree>
    <p:extLst>
      <p:ext uri="{BB962C8B-B14F-4D97-AF65-F5344CB8AC3E}">
        <p14:creationId xmlns:p14="http://schemas.microsoft.com/office/powerpoint/2010/main" val="267320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3200" b="1">
                <a:latin typeface="Arial" pitchFamily="34" charset="0"/>
                <a:cs typeface="Arial" pitchFamily="34" charset="0"/>
              </a:rPr>
              <a:t>Aerial LiDAR System Components*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4724400" cy="4525963"/>
          </a:xfrm>
        </p:spPr>
        <p:txBody>
          <a:bodyPr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Aircraft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Scanning laser emitter-receiver unit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Differentially-corrected GPS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Computer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20" name="Picture 8" descr="ground plane scanlines GPS IMU tre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371600"/>
            <a:ext cx="3659188" cy="396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4806950" y="6276975"/>
            <a:ext cx="43370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600"/>
              <a:t>Figures from McMcGaughey</a:t>
            </a:r>
          </a:p>
          <a:p>
            <a:pPr algn="r"/>
            <a:r>
              <a:rPr lang="en-US" sz="1600"/>
              <a:t>USDA Forest Service--PNW Research Station</a:t>
            </a:r>
          </a:p>
        </p:txBody>
      </p:sp>
      <p:pic>
        <p:nvPicPr>
          <p:cNvPr id="9222" name="Picture 3" descr="point cloud colored by heigh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2971800"/>
            <a:ext cx="396240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3" name="Rectangle 6"/>
          <p:cNvSpPr>
            <a:spLocks noChangeArrowheads="1"/>
          </p:cNvSpPr>
          <p:nvPr/>
        </p:nvSpPr>
        <p:spPr bwMode="auto">
          <a:xfrm>
            <a:off x="838200" y="3124200"/>
            <a:ext cx="3714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LiDAR point data colored by height</a:t>
            </a:r>
          </a:p>
        </p:txBody>
      </p:sp>
      <p:sp>
        <p:nvSpPr>
          <p:cNvPr id="9224" name="Rectangle 9"/>
          <p:cNvSpPr>
            <a:spLocks noChangeArrowheads="1"/>
          </p:cNvSpPr>
          <p:nvPr/>
        </p:nvSpPr>
        <p:spPr bwMode="auto">
          <a:xfrm>
            <a:off x="304800" y="5638800"/>
            <a:ext cx="6400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sz="3200"/>
              <a:t>*</a:t>
            </a:r>
            <a:r>
              <a:rPr lang="en-US" i="1"/>
              <a:t>components can be sources of error…more on this in Part II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27C37-8AC5-EA29-FEAF-37E7FCCB4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1414462"/>
            <a:ext cx="7972425" cy="4029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D2838E-2F8C-2C1F-5C4E-E08AC0BB0629}"/>
              </a:ext>
            </a:extLst>
          </p:cNvPr>
          <p:cNvSpPr txBox="1"/>
          <p:nvPr/>
        </p:nvSpPr>
        <p:spPr>
          <a:xfrm>
            <a:off x="997924" y="5791200"/>
            <a:ext cx="7148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Distance = (Speed of Light x Time of Flight) / 2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8691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7793A-D318-FF1F-3564-8C163F0E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58199" cy="6629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5BB64-EFE8-8358-F2BD-1363E292F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" y="0"/>
            <a:ext cx="8149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8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3DC12-DF9C-BC12-7B41-2B70B4397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76200"/>
            <a:ext cx="89916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308F3-AB5D-00F9-92B3-3242E22CF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937"/>
            <a:ext cx="9144000" cy="6334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510C0-47E6-751C-8174-A0425FD5E0A3}"/>
              </a:ext>
            </a:extLst>
          </p:cNvPr>
          <p:cNvSpPr txBox="1"/>
          <p:nvPr/>
        </p:nvSpPr>
        <p:spPr>
          <a:xfrm>
            <a:off x="609600" y="533400"/>
            <a:ext cx="18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5912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3942</TotalTime>
  <Words>612</Words>
  <Application>Microsoft Office PowerPoint</Application>
  <PresentationFormat>On-screen Show (4:3)</PresentationFormat>
  <Paragraphs>104</Paragraphs>
  <Slides>41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Aerial LiDAR System Components*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intel</dc:creator>
  <cp:lastModifiedBy>Keval Jodhani</cp:lastModifiedBy>
  <cp:revision>109</cp:revision>
  <dcterms:created xsi:type="dcterms:W3CDTF">2006-08-16T00:00:00Z</dcterms:created>
  <dcterms:modified xsi:type="dcterms:W3CDTF">2023-02-28T05:07:22Z</dcterms:modified>
</cp:coreProperties>
</file>